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2" r:id="rId1"/>
    <p:sldMasterId id="2147483806" r:id="rId2"/>
    <p:sldMasterId id="2147483817" r:id="rId3"/>
    <p:sldMasterId id="2147483842" r:id="rId4"/>
    <p:sldMasterId id="2147483861" r:id="rId5"/>
    <p:sldMasterId id="2147483873" r:id="rId6"/>
    <p:sldMasterId id="2147483885" r:id="rId7"/>
  </p:sldMasterIdLst>
  <p:notesMasterIdLst>
    <p:notesMasterId r:id="rId35"/>
  </p:notesMasterIdLst>
  <p:handoutMasterIdLst>
    <p:handoutMasterId r:id="rId36"/>
  </p:handoutMasterIdLst>
  <p:sldIdLst>
    <p:sldId id="572" r:id="rId8"/>
    <p:sldId id="541" r:id="rId9"/>
    <p:sldId id="542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560" r:id="rId24"/>
    <p:sldId id="562" r:id="rId25"/>
    <p:sldId id="561" r:id="rId26"/>
    <p:sldId id="563" r:id="rId27"/>
    <p:sldId id="564" r:id="rId28"/>
    <p:sldId id="565" r:id="rId29"/>
    <p:sldId id="566" r:id="rId30"/>
    <p:sldId id="567" r:id="rId31"/>
    <p:sldId id="569" r:id="rId32"/>
    <p:sldId id="570" r:id="rId33"/>
    <p:sldId id="571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AD"/>
    <a:srgbClr val="E6691E"/>
    <a:srgbClr val="413200"/>
    <a:srgbClr val="FAE67D"/>
    <a:srgbClr val="282209"/>
    <a:srgbClr val="211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0599" autoAdjust="0"/>
  </p:normalViewPr>
  <p:slideViewPr>
    <p:cSldViewPr snapToGrid="0" snapToObjects="1">
      <p:cViewPr>
        <p:scale>
          <a:sx n="73" d="100"/>
          <a:sy n="73" d="100"/>
        </p:scale>
        <p:origin x="-510" y="-12"/>
      </p:cViewPr>
      <p:guideLst>
        <p:guide orient="horz" pos="38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CFE8DD99-CFAF-4DE3-A4E3-A6A7DCF580C7}" type="datetime1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AFB9DB11-49FB-44E2-9B9F-A9203C61F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859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31499C7D-CEDE-4586-9EAB-AAF044ABD25B}" type="datetime1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8E73B437-01B4-4BD0-B2FC-94E4E8F57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1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Geneva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Geneva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3B437-01B4-4BD0-B2FC-94E4E8F579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5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jpe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jpe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jpeg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3143D-E384-463D-B54E-DDDB315493EA}" type="datetime4">
              <a:rPr lang="en-US"/>
              <a:pPr>
                <a:defRPr/>
              </a:pPr>
              <a:t>March 3, 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485A7-3F4C-46A0-869C-211CE344D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1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421B4-2602-4B97-BF30-3BF35B05CCD2}" type="datetime4">
              <a:rPr lang="en-US"/>
              <a:pPr>
                <a:defRPr/>
              </a:pPr>
              <a:t>March 3,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DC7FF-FBA0-4D30-A3E7-C74801900C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512C8-5017-4B54-91BA-E4EE72873122}" type="datetime4">
              <a:rPr lang="en-US"/>
              <a:pPr>
                <a:defRPr/>
              </a:pPr>
              <a:t>March 3,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2D144-82E5-4076-9C88-0DB1FDF1D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5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9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3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398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rgbClr val="919600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Clr>
                <a:srgbClr val="919600"/>
              </a:buClr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28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1" y="0"/>
            <a:ext cx="9142413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1" y="1"/>
            <a:ext cx="91424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3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1" y="1"/>
            <a:ext cx="914241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5370" y="1355130"/>
            <a:ext cx="5537615" cy="14700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800"/>
              </a:lnSpc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5370" y="2968140"/>
            <a:ext cx="4928625" cy="1752600"/>
          </a:xfrm>
        </p:spPr>
        <p:txBody>
          <a:bodyPr lIns="0" tIns="0" r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t="6470" b="18935"/>
          <a:stretch>
            <a:fillRect/>
          </a:stretch>
        </p:blipFill>
        <p:spPr bwMode="auto">
          <a:xfrm>
            <a:off x="0" y="0"/>
            <a:ext cx="27669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6096000"/>
            <a:ext cx="122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onnectEd_Logo_Md_RGB_notag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6202363"/>
            <a:ext cx="19748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06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13B23-1250-48A0-A7D9-89E270D99A3C}" type="datetime4">
              <a:rPr lang="en-US"/>
              <a:pPr>
                <a:defRPr/>
              </a:pPr>
              <a:t>March 3,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AB1E6-7104-453B-979D-4F816A259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1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l="37573" t="6470" b="18935"/>
          <a:stretch>
            <a:fillRect/>
          </a:stretch>
        </p:blipFill>
        <p:spPr bwMode="auto">
          <a:xfrm>
            <a:off x="-113410" y="0"/>
            <a:ext cx="17273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410" y="274638"/>
            <a:ext cx="7110389" cy="1143000"/>
          </a:xfrm>
        </p:spPr>
        <p:txBody>
          <a:bodyPr tIns="0" rIns="91440" bIns="0">
            <a:noAutofit/>
          </a:bodyPr>
          <a:lstStyle>
            <a:lvl1pPr algn="l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410" y="1600200"/>
            <a:ext cx="711039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2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5" y="164575"/>
            <a:ext cx="8300945" cy="1143000"/>
          </a:xfrm>
        </p:spPr>
        <p:txBody>
          <a:bodyPr tIns="0" rIns="91440" bIns="0">
            <a:noAutofit/>
          </a:bodyPr>
          <a:lstStyle>
            <a:lvl1pPr algn="ctr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2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44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5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3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4546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rgbClr val="919600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Clr>
                <a:srgbClr val="919600"/>
              </a:buClr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2662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1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1" y="0"/>
            <a:ext cx="9142413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3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1" y="1"/>
            <a:ext cx="91424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2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1" y="1"/>
            <a:ext cx="914241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5370" y="1355130"/>
            <a:ext cx="5537615" cy="14700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800"/>
              </a:lnSpc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5370" y="2968140"/>
            <a:ext cx="4928625" cy="1752600"/>
          </a:xfrm>
        </p:spPr>
        <p:txBody>
          <a:bodyPr lIns="0" tIns="0" r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t="6470" b="18935"/>
          <a:stretch>
            <a:fillRect/>
          </a:stretch>
        </p:blipFill>
        <p:spPr bwMode="auto">
          <a:xfrm>
            <a:off x="0" y="0"/>
            <a:ext cx="27669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6096000"/>
            <a:ext cx="122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onnectEd_Logo_Md_RGB_notag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6202363"/>
            <a:ext cx="19748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785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EBDD9-C7B7-47C2-9BAD-3CC886730632}" type="datetime4">
              <a:rPr lang="en-US"/>
              <a:pPr>
                <a:defRPr/>
              </a:pPr>
              <a:t>March 3, 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738E-717E-48A1-9B2B-CAD2DC1B9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5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l="37573" t="6470" b="18935"/>
          <a:stretch>
            <a:fillRect/>
          </a:stretch>
        </p:blipFill>
        <p:spPr bwMode="auto">
          <a:xfrm>
            <a:off x="-113410" y="0"/>
            <a:ext cx="17273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410" y="274638"/>
            <a:ext cx="7110389" cy="1143000"/>
          </a:xfrm>
        </p:spPr>
        <p:txBody>
          <a:bodyPr tIns="0" rIns="91440" bIns="0">
            <a:noAutofit/>
          </a:bodyPr>
          <a:lstStyle>
            <a:lvl1pPr algn="l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410" y="1600200"/>
            <a:ext cx="711039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2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5" y="164575"/>
            <a:ext cx="8300945" cy="1143000"/>
          </a:xfrm>
        </p:spPr>
        <p:txBody>
          <a:bodyPr tIns="0" rIns="91440" bIns="0">
            <a:noAutofit/>
          </a:bodyPr>
          <a:lstStyle>
            <a:lvl1pPr algn="ctr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2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459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March 3, 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0901C-242E-4D9E-BA83-F7C277ED83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6188"/>
            <a:ext cx="2282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6188"/>
            <a:ext cx="1749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115093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March 3,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March 3,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March 3,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DDCB2-D983-4C2B-8A0E-632350EEE74A}" type="datetime1">
              <a:rPr lang="en-US" smtClean="0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266B9-48C6-4413-BA46-B46347AA80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A13D7-830A-4F2A-A58E-DFD76B4F8CE9}" type="datetime1">
              <a:rPr lang="en-US" smtClean="0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C5E8-2801-462C-8B19-3DFCB11666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012EA-F18B-4DE0-AC7F-D83742F6C50C}" type="datetime4">
              <a:rPr lang="en-US"/>
              <a:pPr>
                <a:defRPr/>
              </a:pPr>
              <a:t>March 3, 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0CFB9-C3B0-4A3D-959F-936808CF7C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43014A-3ADF-4397-8DC5-77BEA4E44470}" type="datetime1">
              <a:rPr lang="en-US" smtClean="0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AA1B838-714E-480D-BECC-764096BB1F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DFAC0C-79DE-4C10-85DD-1C3A01405ED2}" type="datetime1">
              <a:rPr lang="en-US" smtClean="0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D071C-DB24-47DD-AE7A-9FA5DEAB85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5F021-420B-4D60-B76F-8A8381D30330}" type="datetime1">
              <a:rPr lang="en-US" smtClean="0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EFA1C-0FE3-4632-88C5-05C4E47CDD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3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864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3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32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3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3964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3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131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3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9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3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008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3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02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D766-FC93-40E7-96D6-B7EEC8D7EE36}" type="datetime4">
              <a:rPr lang="en-US"/>
              <a:pPr>
                <a:defRPr/>
              </a:pPr>
              <a:t>March 3, 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7EF50-69AC-4C05-B394-1AAC7BA715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3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427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3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977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rgbClr val="919600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Clr>
                <a:srgbClr val="919600"/>
              </a:buClr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49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8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1" y="0"/>
            <a:ext cx="9142413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1" y="1"/>
            <a:ext cx="91424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7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1" y="1"/>
            <a:ext cx="914241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1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5370" y="1355130"/>
            <a:ext cx="5537615" cy="14700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800"/>
              </a:lnSpc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5370" y="2968140"/>
            <a:ext cx="4928625" cy="1752600"/>
          </a:xfrm>
        </p:spPr>
        <p:txBody>
          <a:bodyPr lIns="0" tIns="0" r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t="6470" b="18935"/>
          <a:stretch>
            <a:fillRect/>
          </a:stretch>
        </p:blipFill>
        <p:spPr bwMode="auto">
          <a:xfrm>
            <a:off x="0" y="0"/>
            <a:ext cx="27669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6096000"/>
            <a:ext cx="122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onnectEd_Logo_Md_RGB_notag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6202363"/>
            <a:ext cx="19748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968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l="37573" t="6470" b="18935"/>
          <a:stretch>
            <a:fillRect/>
          </a:stretch>
        </p:blipFill>
        <p:spPr bwMode="auto">
          <a:xfrm>
            <a:off x="-113410" y="0"/>
            <a:ext cx="17273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410" y="274638"/>
            <a:ext cx="7110389" cy="1143000"/>
          </a:xfrm>
        </p:spPr>
        <p:txBody>
          <a:bodyPr tIns="0" rIns="91440" bIns="0">
            <a:noAutofit/>
          </a:bodyPr>
          <a:lstStyle>
            <a:lvl1pPr algn="l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410" y="1600200"/>
            <a:ext cx="711039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2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6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4E1EA-E5CA-4746-9F5C-EAE4AC17DEBC}" type="datetime4">
              <a:rPr lang="en-US"/>
              <a:pPr>
                <a:defRPr/>
              </a:pPr>
              <a:t>March 3, 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2EC35-67A7-43B2-9D54-BE90E41988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5" y="164575"/>
            <a:ext cx="8300945" cy="1143000"/>
          </a:xfrm>
        </p:spPr>
        <p:txBody>
          <a:bodyPr tIns="0" rIns="91440" bIns="0">
            <a:noAutofit/>
          </a:bodyPr>
          <a:lstStyle>
            <a:lvl1pPr algn="ctr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2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8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1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3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574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rgbClr val="919600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Clr>
                <a:srgbClr val="919600"/>
              </a:buClr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32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0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1" y="0"/>
            <a:ext cx="9142413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3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1" y="1"/>
            <a:ext cx="91424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9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1" y="1"/>
            <a:ext cx="914241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0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5370" y="1355130"/>
            <a:ext cx="5537615" cy="14700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800"/>
              </a:lnSpc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5370" y="2968140"/>
            <a:ext cx="4928625" cy="1752600"/>
          </a:xfrm>
        </p:spPr>
        <p:txBody>
          <a:bodyPr lIns="0" tIns="0" r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t="6470" b="18935"/>
          <a:stretch>
            <a:fillRect/>
          </a:stretch>
        </p:blipFill>
        <p:spPr bwMode="auto">
          <a:xfrm>
            <a:off x="0" y="0"/>
            <a:ext cx="27669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6096000"/>
            <a:ext cx="122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onnectEd_Logo_Md_RGB_notag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6202363"/>
            <a:ext cx="19748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20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l="37573" t="6470" b="18935"/>
          <a:stretch>
            <a:fillRect/>
          </a:stretch>
        </p:blipFill>
        <p:spPr bwMode="auto">
          <a:xfrm>
            <a:off x="-113410" y="0"/>
            <a:ext cx="17273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410" y="274638"/>
            <a:ext cx="7110389" cy="1143000"/>
          </a:xfrm>
        </p:spPr>
        <p:txBody>
          <a:bodyPr tIns="0" rIns="91440" bIns="0">
            <a:noAutofit/>
          </a:bodyPr>
          <a:lstStyle>
            <a:lvl1pPr algn="l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410" y="1600200"/>
            <a:ext cx="711039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2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12EF6-1D4E-4F4F-A48F-35F71984BD8B}" type="datetime4">
              <a:rPr lang="en-US"/>
              <a:pPr>
                <a:defRPr/>
              </a:pPr>
              <a:t>March 3, 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C53E-9A00-4B32-A1A9-FE3CFEDCE8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5" y="164575"/>
            <a:ext cx="8300945" cy="1143000"/>
          </a:xfrm>
        </p:spPr>
        <p:txBody>
          <a:bodyPr tIns="0" rIns="91440" bIns="0">
            <a:noAutofit/>
          </a:bodyPr>
          <a:lstStyle>
            <a:lvl1pPr algn="ctr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2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880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2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3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4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rgbClr val="919600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Clr>
                <a:srgbClr val="919600"/>
              </a:buClr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895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1" y="0"/>
            <a:ext cx="9142413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5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1" y="1"/>
            <a:ext cx="91424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8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1" y="1"/>
            <a:ext cx="914241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5370" y="1355130"/>
            <a:ext cx="5537615" cy="14700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800"/>
              </a:lnSpc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5370" y="2968140"/>
            <a:ext cx="4928625" cy="1752600"/>
          </a:xfrm>
        </p:spPr>
        <p:txBody>
          <a:bodyPr lIns="0" tIns="0" r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t="6470" b="18935"/>
          <a:stretch>
            <a:fillRect/>
          </a:stretch>
        </p:blipFill>
        <p:spPr bwMode="auto">
          <a:xfrm>
            <a:off x="0" y="0"/>
            <a:ext cx="27669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6096000"/>
            <a:ext cx="122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onnectEd_Logo_Md_RGB_notag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6202363"/>
            <a:ext cx="19748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814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l="37573" t="6470" b="18935"/>
          <a:stretch>
            <a:fillRect/>
          </a:stretch>
        </p:blipFill>
        <p:spPr bwMode="auto">
          <a:xfrm>
            <a:off x="-113410" y="0"/>
            <a:ext cx="17273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410" y="274638"/>
            <a:ext cx="7110389" cy="1143000"/>
          </a:xfrm>
        </p:spPr>
        <p:txBody>
          <a:bodyPr tIns="0" rIns="91440" bIns="0">
            <a:noAutofit/>
          </a:bodyPr>
          <a:lstStyle>
            <a:lvl1pPr algn="l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410" y="1600200"/>
            <a:ext cx="711039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2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1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4C44-F3F0-491B-BB9D-2586C44231B0}" type="datetime4">
              <a:rPr lang="en-US"/>
              <a:pPr>
                <a:defRPr/>
              </a:pPr>
              <a:t>March 3, 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243980-BB09-48A6-A3C5-B4A118F87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5" y="164575"/>
            <a:ext cx="8300945" cy="1143000"/>
          </a:xfrm>
        </p:spPr>
        <p:txBody>
          <a:bodyPr tIns="0" rIns="91440" bIns="0">
            <a:noAutofit/>
          </a:bodyPr>
          <a:lstStyle>
            <a:lvl1pPr algn="ctr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2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89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F113-B89E-4134-B883-9D7D80C83164}" type="datetime4">
              <a:rPr lang="en-US"/>
              <a:pPr>
                <a:defRPr/>
              </a:pPr>
              <a:t>March 3, 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45EC0-5390-40D8-935C-B05CAD2B1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0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E34C2B-C617-4121-B684-2EEA49CB42BB}" type="datetime4">
              <a:rPr lang="en-US"/>
              <a:pPr>
                <a:defRPr/>
              </a:pPr>
              <a:t>March 3,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B975F8-6D0D-45B9-9FF0-1BF67E872F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89" r:id="rId2"/>
    <p:sldLayoutId id="2147483803" r:id="rId3"/>
    <p:sldLayoutId id="2147483790" r:id="rId4"/>
    <p:sldLayoutId id="2147483791" r:id="rId5"/>
    <p:sldLayoutId id="2147483792" r:id="rId6"/>
    <p:sldLayoutId id="2147483793" r:id="rId7"/>
    <p:sldLayoutId id="2147483804" r:id="rId8"/>
    <p:sldLayoutId id="2147483805" r:id="rId9"/>
    <p:sldLayoutId id="2147483794" r:id="rId10"/>
    <p:sldLayoutId id="2147483795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904" y="6356350"/>
            <a:ext cx="422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EFB8D93-4D94-4D0F-B871-5406449A452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27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</p:sldLayoutIdLst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904" y="6356350"/>
            <a:ext cx="422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EFB8D93-4D94-4D0F-B871-5406449A452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195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</p:sldLayoutIdLst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6E34C2B-C617-4121-B684-2EEA49CB42BB}" type="datetime4">
              <a:rPr lang="en-US" smtClean="0"/>
              <a:pPr>
                <a:defRPr/>
              </a:pPr>
              <a:t>March 3, 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EB975F8-6D0D-45B9-9FF0-1BF67E872F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6188"/>
            <a:ext cx="1749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ome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6188"/>
            <a:ext cx="2282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72" r:id="rId18"/>
    <p:sldLayoutId id="2147483884" r:id="rId19"/>
  </p:sldLayoutIdLst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904" y="6356350"/>
            <a:ext cx="422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EFB8D93-4D94-4D0F-B871-5406449A452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13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</p:sldLayoutIdLst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904" y="6356350"/>
            <a:ext cx="422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EFB8D93-4D94-4D0F-B871-5406449A452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58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</p:sldLayoutIdLst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904" y="6356350"/>
            <a:ext cx="422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EFB8D93-4D94-4D0F-B871-5406449A452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743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</p:sldLayoutIdLst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Leadership%20COP%20DMD.m4v" TargetMode="Externa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Life%20of%20Brian.%20Activists..mp4" TargetMode="Externa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880"/>
            <a:ext cx="9143999" cy="1143000"/>
          </a:xfrm>
        </p:spPr>
        <p:txBody>
          <a:bodyPr/>
          <a:lstStyle/>
          <a:p>
            <a:r>
              <a:rPr lang="en-US" dirty="0" smtClean="0"/>
              <a:t>How to Turn a Community of Talk into a Community of Practice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503548" y="1644583"/>
            <a:ext cx="8185150" cy="4525963"/>
          </a:xfrm>
        </p:spPr>
        <p:txBody>
          <a:bodyPr/>
          <a:lstStyle/>
          <a:p>
            <a:r>
              <a:rPr lang="en-US" dirty="0" smtClean="0"/>
              <a:t>Larry Gray – Pathway Coach,  Porterville Unified</a:t>
            </a:r>
          </a:p>
          <a:p>
            <a:endParaRPr lang="en-US" dirty="0" smtClean="0"/>
          </a:p>
          <a:p>
            <a:r>
              <a:rPr lang="en-US" dirty="0" smtClean="0"/>
              <a:t>Patrick Paul – Internal Coach, Porterville Unified</a:t>
            </a:r>
          </a:p>
        </p:txBody>
      </p:sp>
    </p:spTree>
    <p:extLst>
      <p:ext uri="{BB962C8B-B14F-4D97-AF65-F5344CB8AC3E}">
        <p14:creationId xmlns:p14="http://schemas.microsoft.com/office/powerpoint/2010/main" val="222122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dirty="0"/>
              <a:t>Make a </a:t>
            </a:r>
            <a:r>
              <a:rPr lang="en-US" dirty="0" smtClean="0"/>
              <a:t>T-chart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Community </a:t>
            </a:r>
            <a:r>
              <a:rPr lang="en-US" b="1" dirty="0"/>
              <a:t>of Practice</a:t>
            </a:r>
            <a:endParaRPr lang="en-US" dirty="0"/>
          </a:p>
          <a:p>
            <a:pPr marL="0" indent="0" algn="ctr">
              <a:buNone/>
            </a:pPr>
            <a:r>
              <a:rPr lang="en-US" b="1" dirty="0"/>
              <a:t>   Effective         </a:t>
            </a:r>
            <a:r>
              <a:rPr lang="en-US" b="1" dirty="0" smtClean="0"/>
              <a:t>			Ineffective   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43608" y="2113444"/>
            <a:ext cx="716479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4008" y="2199736"/>
            <a:ext cx="0" cy="37855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81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lvl="0" algn="ctr"/>
            <a:r>
              <a:rPr lang="en-US" dirty="0"/>
              <a:t>Ineffective Groups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92796"/>
            <a:ext cx="818515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lvl="0" indent="0">
              <a:buNone/>
            </a:pPr>
            <a:r>
              <a:rPr lang="en-US" sz="3300" dirty="0" smtClean="0"/>
              <a:t>Think </a:t>
            </a:r>
            <a:r>
              <a:rPr lang="en-US" sz="3300" dirty="0"/>
              <a:t>of a time when you worked in, or observed, a group that had difficulties functioning, getting things done, or achieving goals.  </a:t>
            </a:r>
            <a:endParaRPr lang="en-US" sz="3300" dirty="0" smtClean="0"/>
          </a:p>
          <a:p>
            <a:pPr marL="0" lvl="0" indent="0">
              <a:buNone/>
            </a:pPr>
            <a:endParaRPr lang="en-US" sz="3300" dirty="0"/>
          </a:p>
          <a:p>
            <a:r>
              <a:rPr lang="en-US" sz="3400" dirty="0" smtClean="0"/>
              <a:t>What </a:t>
            </a:r>
            <a:r>
              <a:rPr lang="en-US" sz="3400" dirty="0"/>
              <a:t>were some of the roadblocks to them working more effectively?  </a:t>
            </a:r>
            <a:endParaRPr lang="en-US" sz="3400" dirty="0" smtClean="0"/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Share </a:t>
            </a:r>
            <a:r>
              <a:rPr lang="en-US" sz="3400" dirty="0"/>
              <a:t>with members of your </a:t>
            </a:r>
            <a:r>
              <a:rPr lang="en-US" sz="3400" dirty="0" smtClean="0"/>
              <a:t>team</a:t>
            </a:r>
            <a:endParaRPr lang="en-US" sz="3400" dirty="0"/>
          </a:p>
          <a:p>
            <a:pPr lvl="2"/>
            <a:r>
              <a:rPr lang="en-US" sz="2600" dirty="0" smtClean="0"/>
              <a:t>What </a:t>
            </a:r>
            <a:r>
              <a:rPr lang="en-US" sz="2600" dirty="0"/>
              <a:t>are some common themes; what comes up among all of you?  </a:t>
            </a:r>
            <a:endParaRPr lang="en-US" sz="2600" dirty="0" smtClean="0"/>
          </a:p>
          <a:p>
            <a:pPr lvl="2"/>
            <a:r>
              <a:rPr lang="en-US" sz="2600" dirty="0" smtClean="0"/>
              <a:t>Write </a:t>
            </a:r>
            <a:r>
              <a:rPr lang="en-US" sz="2600" dirty="0"/>
              <a:t>these common themes on the T-Chart.</a:t>
            </a:r>
          </a:p>
          <a:p>
            <a:endParaRPr lang="en-US" dirty="0"/>
          </a:p>
        </p:txBody>
      </p:sp>
      <p:pic>
        <p:nvPicPr>
          <p:cNvPr id="35847" name="ShockwaveFlash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5192713"/>
            <a:ext cx="2700338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46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Let’s Observe a Team in Action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738" lvl="1" indent="-334963">
              <a:buFont typeface="Wingdings" panose="05000000000000000000" pitchFamily="2" charset="2"/>
              <a:buChar char="q"/>
            </a:pPr>
            <a:r>
              <a:rPr lang="en-US" dirty="0" smtClean="0"/>
              <a:t>What elements of an effective team are in place?  </a:t>
            </a:r>
          </a:p>
          <a:p>
            <a:pPr marL="566738" lvl="1" indent="-334963">
              <a:buFont typeface="Wingdings" panose="05000000000000000000" pitchFamily="2" charset="2"/>
              <a:buChar char="q"/>
            </a:pPr>
            <a:r>
              <a:rPr lang="en-US" dirty="0" smtClean="0"/>
              <a:t>What are they talking about and doing during their team time? </a:t>
            </a:r>
          </a:p>
          <a:p>
            <a:pPr marL="566738" lvl="1" indent="-334963">
              <a:buFont typeface="Wingdings" panose="05000000000000000000" pitchFamily="2" charset="2"/>
              <a:buChar char="q"/>
            </a:pPr>
            <a:r>
              <a:rPr lang="en-US" dirty="0" smtClean="0"/>
              <a:t>What are they doing well?  </a:t>
            </a:r>
          </a:p>
          <a:p>
            <a:pPr marL="566738" lvl="1" indent="-334963">
              <a:buFont typeface="Wingdings" panose="05000000000000000000" pitchFamily="2" charset="2"/>
              <a:buChar char="q"/>
            </a:pPr>
            <a:r>
              <a:rPr lang="en-US" dirty="0" smtClean="0"/>
              <a:t>What might they do differently? 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90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DMD Video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979"/>
            <a:ext cx="914400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7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Let’s Observe a Team in Action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738" lvl="1" indent="-334963">
              <a:buFont typeface="Wingdings" panose="05000000000000000000" pitchFamily="2" charset="2"/>
              <a:buChar char="q"/>
            </a:pPr>
            <a:r>
              <a:rPr lang="en-US" dirty="0" smtClean="0"/>
              <a:t>What elements of an effective team are in place?  </a:t>
            </a:r>
          </a:p>
          <a:p>
            <a:pPr marL="566738" lvl="1" indent="-334963">
              <a:buFont typeface="Wingdings" panose="05000000000000000000" pitchFamily="2" charset="2"/>
              <a:buChar char="q"/>
            </a:pPr>
            <a:r>
              <a:rPr lang="en-US" dirty="0" smtClean="0"/>
              <a:t>What are they talking about and doing during their team time? </a:t>
            </a:r>
          </a:p>
          <a:p>
            <a:pPr marL="566738" lvl="1" indent="-334963">
              <a:buFont typeface="Wingdings" panose="05000000000000000000" pitchFamily="2" charset="2"/>
              <a:buChar char="q"/>
            </a:pPr>
            <a:r>
              <a:rPr lang="en-US" dirty="0" smtClean="0"/>
              <a:t>What are they doing well?  </a:t>
            </a:r>
          </a:p>
          <a:p>
            <a:pPr marL="566738" lvl="1" indent="-334963">
              <a:buFont typeface="Wingdings" panose="05000000000000000000" pitchFamily="2" charset="2"/>
              <a:buChar char="q"/>
            </a:pPr>
            <a:r>
              <a:rPr lang="en-US" dirty="0" smtClean="0"/>
              <a:t>What might they do differently? </a:t>
            </a:r>
          </a:p>
          <a:p>
            <a:pPr lvl="1"/>
            <a:endParaRPr lang="en-US" dirty="0"/>
          </a:p>
          <a:p>
            <a:r>
              <a:rPr lang="en-US" sz="2400" dirty="0"/>
              <a:t>Discuss at your table and add to T-chart.</a:t>
            </a:r>
          </a:p>
          <a:p>
            <a:r>
              <a:rPr lang="en-US" sz="2400" dirty="0"/>
              <a:t>Share </a:t>
            </a:r>
            <a:r>
              <a:rPr lang="en-US" sz="2400" dirty="0" smtClean="0"/>
              <a:t>out </a:t>
            </a:r>
          </a:p>
          <a:p>
            <a:pPr lvl="1"/>
            <a:r>
              <a:rPr lang="en-US" sz="2000" dirty="0" smtClean="0"/>
              <a:t>What </a:t>
            </a:r>
            <a:r>
              <a:rPr lang="en-US" sz="2000" dirty="0"/>
              <a:t>are the additional items observed in the video that you added to your T-chart?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707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Building a Community of Practice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60" y="1628800"/>
            <a:ext cx="362325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Look at the Community of Practice Continuum Page 6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By yourself, assess your team using handout.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Mark your answers on the chart with a colored marker.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1885950"/>
            <a:ext cx="4991284" cy="3848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0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Action Plan…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you and your team/s on the Continuum?</a:t>
            </a:r>
          </a:p>
          <a:p>
            <a:r>
              <a:rPr lang="en-US" dirty="0" smtClean="0"/>
              <a:t>Pathway team/s:  </a:t>
            </a:r>
          </a:p>
          <a:p>
            <a:pPr lvl="2"/>
            <a:r>
              <a:rPr lang="en-US" dirty="0" smtClean="0"/>
              <a:t>What actions can you take to move yourselves up to the “Sustaining” level on the rubric?</a:t>
            </a:r>
          </a:p>
          <a:p>
            <a:r>
              <a:rPr lang="en-US" dirty="0" smtClean="0"/>
              <a:t>District and Site leaders:  </a:t>
            </a:r>
          </a:p>
          <a:p>
            <a:pPr lvl="2"/>
            <a:r>
              <a:rPr lang="en-US" dirty="0" smtClean="0"/>
              <a:t>What actions can you take to support pathway teams in moving up from Emerging to Sustaining on the rubric?</a:t>
            </a:r>
            <a:endParaRPr lang="en-US" dirty="0"/>
          </a:p>
        </p:txBody>
      </p:sp>
      <p:pic>
        <p:nvPicPr>
          <p:cNvPr id="36871" name="ShockwaveFlash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833938"/>
            <a:ext cx="3563938" cy="15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11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Facilitator </a:t>
            </a:r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 facilitator works in service of a group to accomplish a group outcome (e.g., analyzing data, making a decision).  A facilitator doesn’t teach, present or advocate; rather, a skilled facilitator directs the group’s energy and processes so the group has emotionally safe and structured ways to engage in important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0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" b="6281"/>
          <a:stretch/>
        </p:blipFill>
        <p:spPr bwMode="auto">
          <a:xfrm>
            <a:off x="0" y="428625"/>
            <a:ext cx="9144000" cy="562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3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 t="1887" r="1318" b="6295"/>
          <a:stretch/>
        </p:blipFill>
        <p:spPr bwMode="auto">
          <a:xfrm>
            <a:off x="0" y="406401"/>
            <a:ext cx="9144000" cy="579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6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30 at 8.58.4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60123"/>
            <a:ext cx="5966881" cy="4289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41" y="390682"/>
            <a:ext cx="8719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white"/>
                </a:solidFill>
                <a:latin typeface="Calibri"/>
              </a:rPr>
              <a:t>Moving from a Community of Talk…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1591" y="5804234"/>
            <a:ext cx="7097199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white"/>
                </a:solidFill>
                <a:latin typeface="Calibri"/>
              </a:rPr>
              <a:t>…to a Community of Practice </a:t>
            </a:r>
          </a:p>
        </p:txBody>
      </p:sp>
    </p:spTree>
    <p:extLst>
      <p:ext uri="{BB962C8B-B14F-4D97-AF65-F5344CB8AC3E}">
        <p14:creationId xmlns:p14="http://schemas.microsoft.com/office/powerpoint/2010/main" val="3234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Facilitator’s Roles</a:t>
            </a:r>
            <a:endParaRPr lang="en-US" sz="2000" dirty="0"/>
          </a:p>
        </p:txBody>
      </p:sp>
      <p:pic>
        <p:nvPicPr>
          <p:cNvPr id="4098" name="Picture 2" descr="C:\Users\larrygray.PUSD\Dropbox\Educating for Careers\Moving from a COT to COP\Pathway Leadership COP Design Studio\San Bernardino  NTC\2.2 Facilitator Roles - complet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16627" r="6140" b="9405"/>
          <a:stretch/>
        </p:blipFill>
        <p:spPr bwMode="auto">
          <a:xfrm>
            <a:off x="459881" y="294149"/>
            <a:ext cx="8244874" cy="674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24616" y="3392996"/>
            <a:ext cx="1503768" cy="145473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80212" y="5695795"/>
            <a:ext cx="1440160" cy="150823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4036" y="1952836"/>
            <a:ext cx="1431760" cy="145473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6216" y="3753036"/>
            <a:ext cx="1476164" cy="145473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27883" y="944724"/>
            <a:ext cx="1520487" cy="145473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0580" y="1828420"/>
            <a:ext cx="1611780" cy="412448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1580" y="5877272"/>
            <a:ext cx="2160240" cy="426698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27883" y="4932978"/>
            <a:ext cx="2375543" cy="1157643"/>
          </a:xfrm>
          <a:prstGeom prst="ellipse">
            <a:avLst/>
          </a:prstGeom>
          <a:solidFill>
            <a:srgbClr val="C00000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53877" y="4932978"/>
            <a:ext cx="2349549" cy="11266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1580" y="4041068"/>
            <a:ext cx="2160240" cy="213349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6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6" grpId="0" animBg="1"/>
      <p:bldP spid="15" grpId="0" animBg="1"/>
      <p:bldP spid="15" grpId="1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Facilitator’s Roles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7624" y="1304764"/>
            <a:ext cx="7092788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Preparing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/>
              <a:t>Create Agenda</a:t>
            </a:r>
          </a:p>
          <a:p>
            <a:r>
              <a:rPr lang="en-US" sz="2400" dirty="0"/>
              <a:t>Fostering Inclusive Agreements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/>
              <a:t>Co-build, review &amp; revise agenda</a:t>
            </a:r>
          </a:p>
          <a:p>
            <a:r>
              <a:rPr lang="en-US" sz="2400" dirty="0"/>
              <a:t>Clarifying Outcomes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/>
              <a:t>Paraphrase/Check for understanding</a:t>
            </a:r>
          </a:p>
          <a:p>
            <a:r>
              <a:rPr lang="en-US" sz="2400" dirty="0"/>
              <a:t>Attending to Group Norms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/>
              <a:t>Reflect on Norms/Norms on Agenda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/>
              <a:t>Define Roles</a:t>
            </a:r>
          </a:p>
          <a:p>
            <a:r>
              <a:rPr lang="en-US" sz="2400" dirty="0"/>
              <a:t>Promoting Understanding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/>
              <a:t>Summarizing/paraphrasing</a:t>
            </a:r>
          </a:p>
          <a:p>
            <a:r>
              <a:rPr lang="en-US" sz="2400" dirty="0"/>
              <a:t>Encouraging Listening/Full Participation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/>
              <a:t>Time is Valuable</a:t>
            </a:r>
          </a:p>
          <a:p>
            <a:r>
              <a:rPr lang="en-US" sz="2400" dirty="0"/>
              <a:t>Attending to the Inquiry Cycle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/>
              <a:t>Data Driven</a:t>
            </a:r>
          </a:p>
        </p:txBody>
      </p:sp>
    </p:spTree>
    <p:extLst>
      <p:ext uri="{BB962C8B-B14F-4D97-AF65-F5344CB8AC3E}">
        <p14:creationId xmlns:p14="http://schemas.microsoft.com/office/powerpoint/2010/main" val="117676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Tips and Strategies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Agendas: emerging, developing, sustaining?</a:t>
            </a:r>
          </a:p>
          <a:p>
            <a:pPr lvl="1"/>
            <a:r>
              <a:rPr lang="en-US" dirty="0" smtClean="0"/>
              <a:t>Administrative Support</a:t>
            </a:r>
          </a:p>
          <a:p>
            <a:pPr lvl="1"/>
            <a:r>
              <a:rPr lang="en-US" dirty="0" smtClean="0"/>
              <a:t>Process observer – are we doing what we said we would do?</a:t>
            </a:r>
          </a:p>
          <a:p>
            <a:pPr lvl="1"/>
            <a:r>
              <a:rPr lang="en-US" dirty="0" smtClean="0"/>
              <a:t>Parking lot for what comes up unexpectedly/off agenda</a:t>
            </a:r>
          </a:p>
          <a:p>
            <a:pPr marL="365760" lvl="1" indent="0">
              <a:buNone/>
            </a:pPr>
            <a:r>
              <a:rPr lang="en-US" sz="2800" b="1" dirty="0" smtClean="0"/>
              <a:t>Roles:</a:t>
            </a:r>
          </a:p>
          <a:p>
            <a:pPr lvl="1"/>
            <a:r>
              <a:rPr lang="en-US" dirty="0"/>
              <a:t>Time Keeper</a:t>
            </a:r>
          </a:p>
          <a:p>
            <a:pPr lvl="1"/>
            <a:r>
              <a:rPr lang="en-US" dirty="0"/>
              <a:t>Calendar Keeper</a:t>
            </a:r>
          </a:p>
          <a:p>
            <a:pPr lvl="1"/>
            <a:r>
              <a:rPr lang="en-US" dirty="0" smtClean="0"/>
              <a:t>Is it the format or the content? (PAB)</a:t>
            </a:r>
          </a:p>
          <a:p>
            <a:pPr lvl="1"/>
            <a:r>
              <a:rPr lang="en-US" dirty="0" smtClean="0"/>
              <a:t>Recorder/Note </a:t>
            </a:r>
            <a:r>
              <a:rPr lang="en-US" dirty="0"/>
              <a:t>taker</a:t>
            </a:r>
          </a:p>
          <a:p>
            <a:pPr lvl="1"/>
            <a:r>
              <a:rPr lang="en-US" dirty="0"/>
              <a:t>Data </a:t>
            </a:r>
            <a:r>
              <a:rPr lang="en-US" dirty="0" smtClean="0"/>
              <a:t>person</a:t>
            </a:r>
            <a:endParaRPr lang="en-US" dirty="0"/>
          </a:p>
        </p:txBody>
      </p:sp>
      <p:pic>
        <p:nvPicPr>
          <p:cNvPr id="4" name="Picture 4" descr="http://www.yesterland.com/images-mainstreet/parkinglot_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3645024"/>
            <a:ext cx="3295292" cy="219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7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133350"/>
            <a:ext cx="8620125" cy="6591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879240" y="279790"/>
            <a:ext cx="1651415" cy="806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Shared Roles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538005" y="1700775"/>
            <a:ext cx="1920250" cy="1190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Summary of actions</a:t>
            </a:r>
          </a:p>
        </p:txBody>
      </p:sp>
      <p:sp>
        <p:nvSpPr>
          <p:cNvPr id="8" name="Right Arrow 7"/>
          <p:cNvSpPr/>
          <p:nvPr/>
        </p:nvSpPr>
        <p:spPr>
          <a:xfrm rot="20323852">
            <a:off x="4108060" y="2046919"/>
            <a:ext cx="1920250" cy="1190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Clear Responsibilities</a:t>
            </a:r>
          </a:p>
        </p:txBody>
      </p:sp>
      <p:sp>
        <p:nvSpPr>
          <p:cNvPr id="9" name="Right Arrow 8"/>
          <p:cNvSpPr/>
          <p:nvPr/>
        </p:nvSpPr>
        <p:spPr>
          <a:xfrm rot="20240208">
            <a:off x="5879383" y="2293596"/>
            <a:ext cx="1920250" cy="1190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Clear Deadline</a:t>
            </a:r>
          </a:p>
        </p:txBody>
      </p:sp>
      <p:sp>
        <p:nvSpPr>
          <p:cNvPr id="10" name="Right Arrow 9"/>
          <p:cNvSpPr/>
          <p:nvPr/>
        </p:nvSpPr>
        <p:spPr>
          <a:xfrm rot="2049552">
            <a:off x="631269" y="4364673"/>
            <a:ext cx="1920250" cy="1190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Reminder of Norms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38005" y="318195"/>
            <a:ext cx="1920250" cy="1190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Set time and place</a:t>
            </a:r>
          </a:p>
        </p:txBody>
      </p:sp>
    </p:spTree>
    <p:extLst>
      <p:ext uri="{BB962C8B-B14F-4D97-AF65-F5344CB8AC3E}">
        <p14:creationId xmlns:p14="http://schemas.microsoft.com/office/powerpoint/2010/main" val="41639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Distributing Roles – Tips and Tools</a:t>
            </a:r>
            <a:endParaRPr lang="en-US" sz="4000" dirty="0"/>
          </a:p>
        </p:txBody>
      </p:sp>
      <p:pic>
        <p:nvPicPr>
          <p:cNvPr id="4098" name="Picture 2" descr="http://www.debrady.com/catalogue/hanging/images/Compass%20R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21" y="2113480"/>
            <a:ext cx="36480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7521" y="1733909"/>
            <a:ext cx="403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Action Oriented and Decisive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174510" y="5874599"/>
            <a:ext cx="2562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People Oriented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245531" y="3674845"/>
            <a:ext cx="1949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“Big Picture”     Folks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57527" y="3407434"/>
            <a:ext cx="1633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Organizers </a:t>
            </a:r>
            <a:r>
              <a:rPr lang="en-US" sz="2000" dirty="0" smtClean="0"/>
              <a:t>and</a:t>
            </a:r>
            <a:r>
              <a:rPr lang="en-US" sz="2400" dirty="0" smtClean="0"/>
              <a:t> Planners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784010" y="1379325"/>
            <a:ext cx="2554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Using the NEWS Activity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640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Who does what?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NEWS descriptions</a:t>
            </a:r>
          </a:p>
          <a:p>
            <a:r>
              <a:rPr lang="en-US" dirty="0" smtClean="0"/>
              <a:t>Which are you most like or closest to?</a:t>
            </a:r>
          </a:p>
          <a:p>
            <a:r>
              <a:rPr lang="en-US" dirty="0" smtClean="0"/>
              <a:t>Which direction fits best for which role on the team?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7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30 at 8.58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1" y="336208"/>
            <a:ext cx="8740886" cy="628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3" t="436" r="4152" b="-436"/>
          <a:stretch/>
        </p:blipFill>
        <p:spPr bwMode="auto">
          <a:xfrm>
            <a:off x="-180528" y="404664"/>
            <a:ext cx="9324528" cy="596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00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What are our Norms for today?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Select a recorder, timekeeper</a:t>
            </a:r>
          </a:p>
          <a:p>
            <a:r>
              <a:rPr lang="en-US" sz="3600" dirty="0" smtClean="0"/>
              <a:t>Brainstorm at your table </a:t>
            </a:r>
          </a:p>
          <a:p>
            <a:pPr lvl="2"/>
            <a:r>
              <a:rPr lang="en-US" sz="2800" dirty="0" smtClean="0"/>
              <a:t>What norms would you expect for an effective team</a:t>
            </a:r>
          </a:p>
          <a:p>
            <a:pPr lvl="2"/>
            <a:r>
              <a:rPr lang="en-US" sz="2800" dirty="0" smtClean="0"/>
              <a:t> You have 1:38 </a:t>
            </a:r>
            <a:r>
              <a:rPr lang="en-US" sz="2800" dirty="0"/>
              <a:t>.  </a:t>
            </a:r>
            <a:endParaRPr lang="en-US" sz="2800" dirty="0" smtClean="0"/>
          </a:p>
          <a:p>
            <a:r>
              <a:rPr lang="en-US" sz="3600" dirty="0" smtClean="0"/>
              <a:t>Share out</a:t>
            </a:r>
            <a:endParaRPr lang="en-US" sz="3600" dirty="0"/>
          </a:p>
        </p:txBody>
      </p:sp>
      <p:pic>
        <p:nvPicPr>
          <p:cNvPr id="34823" name="ShockwaveFlash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60800"/>
            <a:ext cx="48006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30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6465"/>
            <a:ext cx="9143999" cy="1143000"/>
          </a:xfrm>
        </p:spPr>
        <p:txBody>
          <a:bodyPr/>
          <a:lstStyle/>
          <a:p>
            <a:pPr algn="l"/>
            <a:r>
              <a:rPr lang="en-US" dirty="0" smtClean="0"/>
              <a:t>Tool Tip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0281"/>
            <a:ext cx="5184068" cy="6677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9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ea typeface="Times"/>
                <a:cs typeface="Times New Roman"/>
              </a:rPr>
              <a:t>What Are Norms</a:t>
            </a:r>
            <a:r>
              <a:rPr lang="en-US" dirty="0" smtClean="0">
                <a:ea typeface="Times"/>
                <a:cs typeface="Times New Roman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Norms are</a:t>
            </a:r>
            <a:r>
              <a:rPr lang="en-US" sz="3200" dirty="0"/>
              <a:t>:</a:t>
            </a:r>
          </a:p>
          <a:p>
            <a:pPr lvl="0"/>
            <a:r>
              <a:rPr lang="en-US" sz="2400" dirty="0"/>
              <a:t>Agreements generated by the team</a:t>
            </a:r>
          </a:p>
          <a:p>
            <a:pPr lvl="0"/>
            <a:r>
              <a:rPr lang="en-US" sz="2400" dirty="0"/>
              <a:t>Intended for all team members to uphold</a:t>
            </a:r>
          </a:p>
          <a:p>
            <a:pPr lvl="0"/>
            <a:r>
              <a:rPr lang="en-US" sz="2400" dirty="0"/>
              <a:t>Aligned with the function and context of the team</a:t>
            </a:r>
          </a:p>
          <a:p>
            <a:pPr lvl="0"/>
            <a:r>
              <a:rPr lang="en-US" sz="2400" dirty="0"/>
              <a:t>Subject to change and refinement as the team’s development or task changes</a:t>
            </a:r>
          </a:p>
          <a:p>
            <a:pPr lvl="0"/>
            <a:r>
              <a:rPr lang="en-US" sz="2400" dirty="0"/>
              <a:t>Revisited regularly as needed</a:t>
            </a:r>
          </a:p>
          <a:p>
            <a:pPr marL="0" indent="0">
              <a:buNone/>
            </a:pPr>
            <a:r>
              <a:rPr lang="en-US" sz="3200" b="1" dirty="0"/>
              <a:t>Norms are not:</a:t>
            </a:r>
          </a:p>
          <a:p>
            <a:pPr lvl="0"/>
            <a:r>
              <a:rPr lang="en-US" sz="2400" dirty="0"/>
              <a:t>Rules for the facilitator to create and enforce</a:t>
            </a:r>
          </a:p>
          <a:p>
            <a:pPr lvl="0"/>
            <a:r>
              <a:rPr lang="en-US" sz="2400" dirty="0"/>
              <a:t>Rules for the administrator to create and enforce</a:t>
            </a:r>
          </a:p>
          <a:p>
            <a:pPr lvl="0"/>
            <a:r>
              <a:rPr lang="en-US" sz="2400" dirty="0"/>
              <a:t>Always transferable from one working team to another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Examples of 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Paying Attention to Self and Others</a:t>
            </a:r>
          </a:p>
          <a:p>
            <a:pPr lvl="0"/>
            <a:r>
              <a:rPr lang="en-US" sz="2000" dirty="0"/>
              <a:t>Awareness of our own and others’ thoughts and feelings</a:t>
            </a:r>
          </a:p>
          <a:p>
            <a:pPr lvl="0"/>
            <a:r>
              <a:rPr lang="en-US" sz="2000" dirty="0"/>
              <a:t>Respect confidentiality</a:t>
            </a:r>
          </a:p>
          <a:p>
            <a:pPr lvl="0"/>
            <a:r>
              <a:rPr lang="en-US" sz="2000" dirty="0"/>
              <a:t>Refrain from side bar conversations</a:t>
            </a:r>
          </a:p>
          <a:p>
            <a:pPr lvl="0"/>
            <a:r>
              <a:rPr lang="en-US" sz="2000" dirty="0"/>
              <a:t>Treat each other with kindness and </a:t>
            </a:r>
            <a:r>
              <a:rPr lang="en-US" sz="2000" dirty="0" smtClean="0"/>
              <a:t>respect</a:t>
            </a:r>
          </a:p>
          <a:p>
            <a:pPr marL="0" indent="0">
              <a:buNone/>
            </a:pPr>
            <a:r>
              <a:rPr lang="en-US" sz="2800" b="1" dirty="0"/>
              <a:t>Active </a:t>
            </a:r>
            <a:r>
              <a:rPr lang="en-US" sz="2800" b="1" dirty="0" smtClean="0"/>
              <a:t>Listening</a:t>
            </a:r>
          </a:p>
          <a:p>
            <a:r>
              <a:rPr lang="en-US" sz="2000" dirty="0"/>
              <a:t>Deepen understanding by allowing think time, creating opportunities for paraphrasing, clarifying, and </a:t>
            </a:r>
            <a:r>
              <a:rPr lang="en-US" sz="2000" dirty="0" smtClean="0"/>
              <a:t>questioning</a:t>
            </a:r>
          </a:p>
          <a:p>
            <a:pPr marL="0" indent="0">
              <a:buNone/>
            </a:pPr>
            <a:r>
              <a:rPr lang="en-US" sz="2800" b="1" dirty="0"/>
              <a:t>Equity of </a:t>
            </a:r>
            <a:r>
              <a:rPr lang="en-US" sz="2800" b="1" dirty="0" smtClean="0"/>
              <a:t>Voice</a:t>
            </a:r>
          </a:p>
          <a:p>
            <a:pPr lvl="0"/>
            <a:r>
              <a:rPr lang="en-US" sz="2000" dirty="0"/>
              <a:t>Value all ideas</a:t>
            </a:r>
          </a:p>
          <a:p>
            <a:pPr lvl="0"/>
            <a:r>
              <a:rPr lang="en-US" sz="2000" dirty="0"/>
              <a:t>Be aware of yourself and others’ level of participation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Community of Practice?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</a:t>
            </a:r>
            <a:r>
              <a:rPr lang="en-US" dirty="0"/>
              <a:t> group of people who </a:t>
            </a:r>
            <a:r>
              <a:rPr lang="en-US" b="1" dirty="0">
                <a:solidFill>
                  <a:schemeClr val="accent3"/>
                </a:solidFill>
              </a:rPr>
              <a:t>share common concerns</a:t>
            </a:r>
            <a:r>
              <a:rPr lang="en-US" dirty="0"/>
              <a:t>, problems and goals, who focus on </a:t>
            </a:r>
            <a:r>
              <a:rPr lang="en-US" b="1" dirty="0">
                <a:solidFill>
                  <a:schemeClr val="accent3"/>
                </a:solidFill>
              </a:rPr>
              <a:t>sharing best practices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3"/>
                </a:solidFill>
              </a:rPr>
              <a:t>creating new knowledge</a:t>
            </a:r>
            <a:r>
              <a:rPr lang="en-US" dirty="0"/>
              <a:t>, who </a:t>
            </a:r>
            <a:r>
              <a:rPr lang="en-US" b="1" dirty="0">
                <a:solidFill>
                  <a:schemeClr val="accent3"/>
                </a:solidFill>
              </a:rPr>
              <a:t>interact</a:t>
            </a:r>
            <a:r>
              <a:rPr lang="en-US" dirty="0"/>
              <a:t> on an ongoing and regular basis, who develop a </a:t>
            </a:r>
            <a:r>
              <a:rPr lang="en-US" b="1" dirty="0">
                <a:solidFill>
                  <a:schemeClr val="accent3"/>
                </a:solidFill>
              </a:rPr>
              <a:t>shared repertoire</a:t>
            </a:r>
            <a:r>
              <a:rPr lang="en-US" dirty="0"/>
              <a:t> of resources, tools and ways of addressing problems, and who are </a:t>
            </a:r>
            <a:r>
              <a:rPr lang="en-US" b="1" dirty="0">
                <a:solidFill>
                  <a:schemeClr val="accent3"/>
                </a:solidFill>
              </a:rPr>
              <a:t>dedicated to continuous improvement. </a:t>
            </a:r>
          </a:p>
        </p:txBody>
      </p:sp>
    </p:spTree>
    <p:extLst>
      <p:ext uri="{BB962C8B-B14F-4D97-AF65-F5344CB8AC3E}">
        <p14:creationId xmlns:p14="http://schemas.microsoft.com/office/powerpoint/2010/main" val="13446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Essential Elements for Doing the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/>
          </a:p>
          <a:p>
            <a:pPr lvl="3"/>
            <a:r>
              <a:rPr lang="en-US" sz="2800" dirty="0"/>
              <a:t>Team Norms</a:t>
            </a:r>
            <a:endParaRPr lang="en-US" sz="1600" dirty="0"/>
          </a:p>
          <a:p>
            <a:pPr lvl="3"/>
            <a:r>
              <a:rPr lang="en-US" sz="2800" dirty="0"/>
              <a:t>Effective meetings</a:t>
            </a:r>
            <a:endParaRPr lang="en-US" sz="1600" dirty="0"/>
          </a:p>
          <a:p>
            <a:pPr lvl="3"/>
            <a:r>
              <a:rPr lang="en-US" sz="2800" dirty="0"/>
              <a:t>Clear </a:t>
            </a:r>
            <a:r>
              <a:rPr lang="en-US" sz="2800" dirty="0" smtClean="0"/>
              <a:t>agendas</a:t>
            </a:r>
          </a:p>
          <a:p>
            <a:pPr lvl="3"/>
            <a:r>
              <a:rPr lang="en-US" sz="2800" smtClean="0"/>
              <a:t>Clear </a:t>
            </a:r>
            <a:r>
              <a:rPr lang="en-US" sz="2800" dirty="0"/>
              <a:t>roles and responsibilities to the team</a:t>
            </a:r>
            <a:endParaRPr lang="en-US" sz="1600" dirty="0"/>
          </a:p>
          <a:p>
            <a:pPr lvl="3"/>
            <a:r>
              <a:rPr lang="en-US" sz="2800" dirty="0" smtClean="0"/>
              <a:t>Schedule topics</a:t>
            </a:r>
          </a:p>
          <a:p>
            <a:pPr lvl="3"/>
            <a:r>
              <a:rPr lang="en-US" sz="2800" dirty="0" smtClean="0"/>
              <a:t>Focus on student work and pathway </a:t>
            </a:r>
            <a:r>
              <a:rPr lang="en-US" sz="2800" dirty="0"/>
              <a:t>outcome </a:t>
            </a:r>
            <a:r>
              <a:rPr lang="en-US" sz="2800" dirty="0" smtClean="0"/>
              <a:t>attainment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6701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31F73"/>
      </a:accent1>
      <a:accent2>
        <a:srgbClr val="A8B400"/>
      </a:accent2>
      <a:accent3>
        <a:srgbClr val="E37222"/>
      </a:accent3>
      <a:accent4>
        <a:srgbClr val="FFC550"/>
      </a:accent4>
      <a:accent5>
        <a:srgbClr val="91C9ED"/>
      </a:accent5>
      <a:accent6>
        <a:srgbClr val="9093CE"/>
      </a:accent6>
      <a:hlink>
        <a:srgbClr val="E37222"/>
      </a:hlink>
      <a:folHlink>
        <a:srgbClr val="1F497D"/>
      </a:folHlink>
    </a:clrScheme>
    <a:fontScheme name="hyperlin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31F73"/>
      </a:accent1>
      <a:accent2>
        <a:srgbClr val="A8B400"/>
      </a:accent2>
      <a:accent3>
        <a:srgbClr val="E37222"/>
      </a:accent3>
      <a:accent4>
        <a:srgbClr val="FFC550"/>
      </a:accent4>
      <a:accent5>
        <a:srgbClr val="91C9ED"/>
      </a:accent5>
      <a:accent6>
        <a:srgbClr val="9093CE"/>
      </a:accent6>
      <a:hlink>
        <a:srgbClr val="E37222"/>
      </a:hlink>
      <a:folHlink>
        <a:srgbClr val="1F497D"/>
      </a:folHlink>
    </a:clrScheme>
    <a:fontScheme name="hyperlin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31F73"/>
      </a:accent1>
      <a:accent2>
        <a:srgbClr val="A8B400"/>
      </a:accent2>
      <a:accent3>
        <a:srgbClr val="E37222"/>
      </a:accent3>
      <a:accent4>
        <a:srgbClr val="FFC550"/>
      </a:accent4>
      <a:accent5>
        <a:srgbClr val="91C9ED"/>
      </a:accent5>
      <a:accent6>
        <a:srgbClr val="9093CE"/>
      </a:accent6>
      <a:hlink>
        <a:srgbClr val="E37222"/>
      </a:hlink>
      <a:folHlink>
        <a:srgbClr val="1F497D"/>
      </a:folHlink>
    </a:clrScheme>
    <a:fontScheme name="hyperlin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31F73"/>
      </a:accent1>
      <a:accent2>
        <a:srgbClr val="A8B400"/>
      </a:accent2>
      <a:accent3>
        <a:srgbClr val="E37222"/>
      </a:accent3>
      <a:accent4>
        <a:srgbClr val="FFC550"/>
      </a:accent4>
      <a:accent5>
        <a:srgbClr val="91C9ED"/>
      </a:accent5>
      <a:accent6>
        <a:srgbClr val="9093CE"/>
      </a:accent6>
      <a:hlink>
        <a:srgbClr val="E37222"/>
      </a:hlink>
      <a:folHlink>
        <a:srgbClr val="1F497D"/>
      </a:folHlink>
    </a:clrScheme>
    <a:fontScheme name="hyperlin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31F73"/>
      </a:accent1>
      <a:accent2>
        <a:srgbClr val="A8B400"/>
      </a:accent2>
      <a:accent3>
        <a:srgbClr val="E37222"/>
      </a:accent3>
      <a:accent4>
        <a:srgbClr val="FFC550"/>
      </a:accent4>
      <a:accent5>
        <a:srgbClr val="91C9ED"/>
      </a:accent5>
      <a:accent6>
        <a:srgbClr val="9093CE"/>
      </a:accent6>
      <a:hlink>
        <a:srgbClr val="E37222"/>
      </a:hlink>
      <a:folHlink>
        <a:srgbClr val="1F497D"/>
      </a:folHlink>
    </a:clrScheme>
    <a:fontScheme name="hyperlin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7003</TotalTime>
  <Words>758</Words>
  <Application>Microsoft Office PowerPoint</Application>
  <PresentationFormat>On-screen Show (4:3)</PresentationFormat>
  <Paragraphs>142</Paragraphs>
  <Slides>27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Angles</vt:lpstr>
      <vt:lpstr>1_Office Theme</vt:lpstr>
      <vt:lpstr>2_Office Theme</vt:lpstr>
      <vt:lpstr>Flow</vt:lpstr>
      <vt:lpstr>Office Theme</vt:lpstr>
      <vt:lpstr>3_Office Theme</vt:lpstr>
      <vt:lpstr>4_Office Theme</vt:lpstr>
      <vt:lpstr>How to Turn a Community of Talk into a Community of Practice</vt:lpstr>
      <vt:lpstr>PowerPoint Presentation</vt:lpstr>
      <vt:lpstr>PowerPoint Presentation</vt:lpstr>
      <vt:lpstr>What are our Norms for today?</vt:lpstr>
      <vt:lpstr>Tool Tip</vt:lpstr>
      <vt:lpstr>What Are Norms?</vt:lpstr>
      <vt:lpstr>Examples of Norms</vt:lpstr>
      <vt:lpstr>What is a Community of Practice?</vt:lpstr>
      <vt:lpstr>Essential Elements for Doing the Work</vt:lpstr>
      <vt:lpstr>Make a T-chart</vt:lpstr>
      <vt:lpstr>Ineffective Groups </vt:lpstr>
      <vt:lpstr>Let’s Observe a Team in Action </vt:lpstr>
      <vt:lpstr>DMD Video</vt:lpstr>
      <vt:lpstr>Let’s Observe a Team in Action </vt:lpstr>
      <vt:lpstr>Building a Community of Practice</vt:lpstr>
      <vt:lpstr>Action Plan…</vt:lpstr>
      <vt:lpstr>Facilitator Definition</vt:lpstr>
      <vt:lpstr>PowerPoint Presentation</vt:lpstr>
      <vt:lpstr>PowerPoint Presentation</vt:lpstr>
      <vt:lpstr>Facilitator’s Roles</vt:lpstr>
      <vt:lpstr>PowerPoint Presentation</vt:lpstr>
      <vt:lpstr>Facilitator’s Roles</vt:lpstr>
      <vt:lpstr>Tips and Strategies</vt:lpstr>
      <vt:lpstr>PowerPoint Presentation</vt:lpstr>
      <vt:lpstr>Distributing Roles – Tips and Tools</vt:lpstr>
      <vt:lpstr>Who does what?</vt:lpstr>
      <vt:lpstr>PowerPoint Presentation</vt:lpstr>
    </vt:vector>
  </TitlesOfParts>
  <Company>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PPT template deck for field use- 1 cover slide with LL logo and campaign elements, include copy field for preso title, date- 1 transition slide with copy field for section title- 1 bullet copy slide - on white/light background, with copy field for slide title, bulleted copy, and slide number- Specify font/point size/color of slide headers and body copy (universal font such as Arial)</dc:title>
  <dc:creator>julie munsayac</dc:creator>
  <cp:lastModifiedBy>Alexandra Sizemore-Smale</cp:lastModifiedBy>
  <cp:revision>148</cp:revision>
  <dcterms:created xsi:type="dcterms:W3CDTF">2013-01-10T19:13:26Z</dcterms:created>
  <dcterms:modified xsi:type="dcterms:W3CDTF">2014-03-03T23:03:48Z</dcterms:modified>
</cp:coreProperties>
</file>